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2" r:id="rId3"/>
    <p:sldId id="293" r:id="rId4"/>
    <p:sldId id="294" r:id="rId5"/>
    <p:sldId id="295" r:id="rId6"/>
    <p:sldId id="296" r:id="rId7"/>
    <p:sldId id="318" r:id="rId8"/>
    <p:sldId id="297" r:id="rId9"/>
    <p:sldId id="298" r:id="rId10"/>
    <p:sldId id="299" r:id="rId11"/>
    <p:sldId id="300" r:id="rId12"/>
    <p:sldId id="312" r:id="rId13"/>
    <p:sldId id="301" r:id="rId14"/>
    <p:sldId id="302" r:id="rId15"/>
    <p:sldId id="303" r:id="rId16"/>
    <p:sldId id="306" r:id="rId17"/>
    <p:sldId id="304" r:id="rId18"/>
    <p:sldId id="305" r:id="rId19"/>
    <p:sldId id="307" r:id="rId20"/>
    <p:sldId id="308" r:id="rId21"/>
    <p:sldId id="309" r:id="rId22"/>
    <p:sldId id="310" r:id="rId23"/>
    <p:sldId id="311" r:id="rId24"/>
    <p:sldId id="313" r:id="rId25"/>
    <p:sldId id="315" r:id="rId26"/>
    <p:sldId id="316" r:id="rId27"/>
    <p:sldId id="320" r:id="rId28"/>
    <p:sldId id="322" r:id="rId29"/>
    <p:sldId id="317" r:id="rId30"/>
    <p:sldId id="325" r:id="rId31"/>
    <p:sldId id="327" r:id="rId32"/>
    <p:sldId id="330" r:id="rId33"/>
    <p:sldId id="353" r:id="rId34"/>
    <p:sldId id="339" r:id="rId35"/>
    <p:sldId id="338" r:id="rId36"/>
    <p:sldId id="350" r:id="rId37"/>
    <p:sldId id="351" r:id="rId38"/>
    <p:sldId id="270" r:id="rId3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6" autoAdjust="0"/>
    <p:restoredTop sz="94660"/>
  </p:normalViewPr>
  <p:slideViewPr>
    <p:cSldViewPr>
      <p:cViewPr>
        <p:scale>
          <a:sx n="75" d="100"/>
          <a:sy n="75" d="100"/>
        </p:scale>
        <p:origin x="1136" y="1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0070B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0070B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0070B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0070B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877265"/>
            <a:ext cx="9143931" cy="2662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80993" y="310454"/>
            <a:ext cx="4982012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0070B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93832" y="4920919"/>
            <a:ext cx="696404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6200" y="-76200"/>
            <a:ext cx="9296400" cy="5295900"/>
            <a:chOff x="-76200" y="-76200"/>
            <a:chExt cx="9296400" cy="52959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3981" y="0"/>
                  </a:lnTo>
                  <a:lnTo>
                    <a:pt x="9143981" y="5143489"/>
                  </a:lnTo>
                  <a:lnTo>
                    <a:pt x="0" y="5143489"/>
                  </a:lnTo>
                  <a:lnTo>
                    <a:pt x="0" y="0"/>
                  </a:lnTo>
                  <a:close/>
                </a:path>
              </a:pathLst>
            </a:custGeom>
            <a:ln w="152399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0945" y="1437507"/>
              <a:ext cx="1438067" cy="15465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4366" y="3000368"/>
              <a:ext cx="7958455" cy="0"/>
            </a:xfrm>
            <a:custGeom>
              <a:avLst/>
              <a:gdLst/>
              <a:ahLst/>
              <a:cxnLst/>
              <a:rect l="l" t="t" r="r" b="b"/>
              <a:pathLst>
                <a:path w="7958455">
                  <a:moveTo>
                    <a:pt x="0" y="0"/>
                  </a:moveTo>
                  <a:lnTo>
                    <a:pt x="7958391" y="0"/>
                  </a:lnTo>
                </a:path>
              </a:pathLst>
            </a:custGeom>
            <a:ln w="952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0993" y="310454"/>
            <a:ext cx="498201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0744" marR="5080" indent="-868680">
              <a:lnSpc>
                <a:spcPct val="100000"/>
              </a:lnSpc>
              <a:spcBef>
                <a:spcPts val="100"/>
              </a:spcBef>
            </a:pPr>
            <a:r>
              <a:rPr dirty="0"/>
              <a:t>M.TECH.</a:t>
            </a:r>
            <a:r>
              <a:rPr spc="-70" dirty="0"/>
              <a:t> </a:t>
            </a:r>
            <a:r>
              <a:rPr dirty="0"/>
              <a:t>VDN</a:t>
            </a:r>
            <a:r>
              <a:rPr spc="-15" dirty="0"/>
              <a:t> </a:t>
            </a:r>
            <a:r>
              <a:rPr dirty="0"/>
              <a:t>LAB</a:t>
            </a:r>
            <a:r>
              <a:rPr spc="-15" dirty="0"/>
              <a:t> </a:t>
            </a:r>
            <a:r>
              <a:rPr dirty="0"/>
              <a:t>SESSION</a:t>
            </a:r>
            <a:endParaRPr spc="-20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1039" y="1407102"/>
            <a:ext cx="1600196" cy="160734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86001" y="3009131"/>
            <a:ext cx="4777004" cy="1171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020" algn="ctr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solidFill>
                <a:srgbClr val="0070BF"/>
              </a:solidFill>
              <a:latin typeface="Times New Roman"/>
              <a:cs typeface="Times New Roman"/>
            </a:endParaRPr>
          </a:p>
          <a:p>
            <a:pPr marL="54102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70BF"/>
                </a:solidFill>
                <a:latin typeface="Times New Roman"/>
                <a:cs typeface="Times New Roman"/>
              </a:rPr>
              <a:t>NSDCS</a:t>
            </a:r>
            <a:r>
              <a:rPr sz="1400" spc="-25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0070BF"/>
                </a:solidFill>
                <a:latin typeface="Times New Roman"/>
                <a:cs typeface="Times New Roman"/>
              </a:rPr>
              <a:t>Lab,</a:t>
            </a:r>
            <a:endParaRPr sz="1400" dirty="0">
              <a:latin typeface="Times New Roman"/>
              <a:cs typeface="Times New Roman"/>
            </a:endParaRPr>
          </a:p>
          <a:p>
            <a:pPr marL="540385" algn="ctr">
              <a:lnSpc>
                <a:spcPct val="100000"/>
              </a:lnSpc>
            </a:pPr>
            <a:r>
              <a:rPr sz="1400" dirty="0">
                <a:solidFill>
                  <a:srgbClr val="0070BF"/>
                </a:solidFill>
                <a:latin typeface="Times New Roman"/>
                <a:cs typeface="Times New Roman"/>
              </a:rPr>
              <a:t>Indian</a:t>
            </a:r>
            <a:r>
              <a:rPr sz="1400" spc="-30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0BF"/>
                </a:solidFill>
                <a:latin typeface="Times New Roman"/>
                <a:cs typeface="Times New Roman"/>
              </a:rPr>
              <a:t>Institute</a:t>
            </a:r>
            <a:r>
              <a:rPr sz="1400" spc="-30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0BF"/>
                </a:solidFill>
                <a:latin typeface="Times New Roman"/>
                <a:cs typeface="Times New Roman"/>
              </a:rPr>
              <a:t>of</a:t>
            </a:r>
            <a:r>
              <a:rPr sz="1400" spc="-50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070BF"/>
                </a:solidFill>
                <a:latin typeface="Times New Roman"/>
                <a:cs typeface="Times New Roman"/>
              </a:rPr>
              <a:t>Technology</a:t>
            </a:r>
            <a:r>
              <a:rPr sz="1400" spc="-25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070BF"/>
                </a:solidFill>
                <a:latin typeface="Times New Roman"/>
                <a:cs typeface="Times New Roman"/>
              </a:rPr>
              <a:t>Indore</a:t>
            </a:r>
            <a:endParaRPr lang="en-US" sz="1400" spc="-10" dirty="0">
              <a:solidFill>
                <a:srgbClr val="0070BF"/>
              </a:solidFill>
              <a:latin typeface="Times New Roman"/>
              <a:cs typeface="Times New Roman"/>
            </a:endParaRPr>
          </a:p>
          <a:p>
            <a:pPr marL="540385" algn="ctr"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 marL="12700" marR="575310" algn="ctr">
              <a:lnSpc>
                <a:spcPct val="150000"/>
              </a:lnSpc>
            </a:pPr>
            <a:r>
              <a:rPr lang="en-US" sz="1400" dirty="0">
                <a:solidFill>
                  <a:srgbClr val="0070BF"/>
                </a:solidFill>
                <a:latin typeface="Times New Roman"/>
                <a:cs typeface="Times New Roman"/>
              </a:rPr>
              <a:t>            </a:t>
            </a:r>
            <a:r>
              <a:rPr sz="1400" dirty="0">
                <a:solidFill>
                  <a:srgbClr val="0070BF"/>
                </a:solidFill>
                <a:latin typeface="Times New Roman"/>
                <a:cs typeface="Times New Roman"/>
              </a:rPr>
              <a:t>Lab</a:t>
            </a:r>
            <a:r>
              <a:rPr sz="1400" spc="-30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0BF"/>
                </a:solidFill>
                <a:latin typeface="Times New Roman"/>
                <a:cs typeface="Times New Roman"/>
              </a:rPr>
              <a:t>In-Charge:</a:t>
            </a:r>
            <a:r>
              <a:rPr sz="1400" spc="-30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0BF"/>
                </a:solidFill>
                <a:latin typeface="Times New Roman"/>
                <a:cs typeface="Times New Roman"/>
              </a:rPr>
              <a:t>Prof.</a:t>
            </a:r>
            <a:r>
              <a:rPr sz="1400" spc="-25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0BF"/>
                </a:solidFill>
                <a:latin typeface="Times New Roman"/>
                <a:cs typeface="Times New Roman"/>
              </a:rPr>
              <a:t>Santosh</a:t>
            </a:r>
            <a:r>
              <a:rPr sz="1400" spc="-25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070BF"/>
                </a:solidFill>
                <a:latin typeface="Times New Roman"/>
                <a:cs typeface="Times New Roman"/>
              </a:rPr>
              <a:t>Kumar Vishvakarma</a:t>
            </a:r>
            <a:endParaRPr lang="en-US" sz="1400" spc="-10" dirty="0">
              <a:solidFill>
                <a:srgbClr val="0070BF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8664182-80C5-2495-AD86-5A7B3FB192AB}"/>
              </a:ext>
            </a:extLst>
          </p:cNvPr>
          <p:cNvSpPr txBox="1"/>
          <p:nvPr/>
        </p:nvSpPr>
        <p:spPr>
          <a:xfrm>
            <a:off x="5943600" y="4493575"/>
            <a:ext cx="2872004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020" algn="ctr">
              <a:lnSpc>
                <a:spcPct val="100000"/>
              </a:lnSpc>
              <a:spcBef>
                <a:spcPts val="100"/>
              </a:spcBef>
            </a:pPr>
            <a:r>
              <a:rPr lang="en-US" sz="1400" spc="-10" dirty="0">
                <a:solidFill>
                  <a:srgbClr val="0070BF"/>
                </a:solidFill>
                <a:latin typeface="Times New Roman"/>
                <a:cs typeface="Times New Roman"/>
              </a:rPr>
              <a:t>    Presented by: Shivam Vaish</a:t>
            </a:r>
          </a:p>
          <a:p>
            <a:pPr marL="541020" algn="ctr">
              <a:lnSpc>
                <a:spcPct val="100000"/>
              </a:lnSpc>
              <a:spcBef>
                <a:spcPts val="100"/>
              </a:spcBef>
            </a:pPr>
            <a:r>
              <a:rPr lang="en-US" sz="1400" spc="-10" dirty="0">
                <a:solidFill>
                  <a:srgbClr val="0070BF"/>
                </a:solidFill>
                <a:latin typeface="Times New Roman"/>
                <a:cs typeface="Times New Roman"/>
              </a:rPr>
              <a:t>		(2302102034)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3DBBA-E050-5A67-A0C1-F0E3A2C32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" y="1123950"/>
            <a:ext cx="9144000" cy="2292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E90F2-D9FA-3C35-5D3C-FAF137DFE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" y="3333750"/>
            <a:ext cx="9144000" cy="1148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D09EF1-558B-BBEF-57B6-463E026604A9}"/>
              </a:ext>
            </a:extLst>
          </p:cNvPr>
          <p:cNvSpPr/>
          <p:nvPr/>
        </p:nvSpPr>
        <p:spPr>
          <a:xfrm>
            <a:off x="0" y="0"/>
            <a:ext cx="9144000" cy="361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T SRAM Write 1 waveform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55F74-1D2B-711F-3C03-752F3B29AA7F}"/>
              </a:ext>
            </a:extLst>
          </p:cNvPr>
          <p:cNvSpPr txBox="1"/>
          <p:nvPr/>
        </p:nvSpPr>
        <p:spPr>
          <a:xfrm>
            <a:off x="228600" y="4881890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359596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A96C73-7C97-F00C-316B-B0AA98458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123950"/>
            <a:ext cx="3251379" cy="2349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9CBA03-67ED-7800-7DD3-9EF155DE2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7" y="882489"/>
            <a:ext cx="4946904" cy="31370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DDEB21-7F70-3A26-9040-714E1D14BCEE}"/>
              </a:ext>
            </a:extLst>
          </p:cNvPr>
          <p:cNvSpPr txBox="1"/>
          <p:nvPr/>
        </p:nvSpPr>
        <p:spPr>
          <a:xfrm>
            <a:off x="2209800" y="4089245"/>
            <a:ext cx="487680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 Schematic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A135A-46AB-65C4-024A-FC73EFED6F21}"/>
              </a:ext>
            </a:extLst>
          </p:cNvPr>
          <p:cNvSpPr txBox="1"/>
          <p:nvPr/>
        </p:nvSpPr>
        <p:spPr>
          <a:xfrm>
            <a:off x="6324600" y="4019550"/>
            <a:ext cx="266700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Symbol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56AEC-E2DA-FD01-2266-873AB27D291D}"/>
              </a:ext>
            </a:extLst>
          </p:cNvPr>
          <p:cNvSpPr/>
          <p:nvPr/>
        </p:nvSpPr>
        <p:spPr>
          <a:xfrm>
            <a:off x="-13487" y="0"/>
            <a:ext cx="9157487" cy="508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 using Latch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DF532-D5A3-B011-2BAE-BB75DAA2D137}"/>
              </a:ext>
            </a:extLst>
          </p:cNvPr>
          <p:cNvSpPr txBox="1"/>
          <p:nvPr/>
        </p:nvSpPr>
        <p:spPr>
          <a:xfrm>
            <a:off x="682" y="4878211"/>
            <a:ext cx="853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283942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4AB52-4C1A-A474-7F95-D63735C3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950"/>
            <a:ext cx="9144000" cy="27281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F9E14B-3BF6-8715-AAD9-1558D6AC4D0F}"/>
              </a:ext>
            </a:extLst>
          </p:cNvPr>
          <p:cNvSpPr/>
          <p:nvPr/>
        </p:nvSpPr>
        <p:spPr>
          <a:xfrm>
            <a:off x="-13487" y="0"/>
            <a:ext cx="9157487" cy="590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 using Latch test bench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7CFF8-BDC7-58ED-D451-5932B19021F6}"/>
              </a:ext>
            </a:extLst>
          </p:cNvPr>
          <p:cNvSpPr txBox="1"/>
          <p:nvPr/>
        </p:nvSpPr>
        <p:spPr>
          <a:xfrm>
            <a:off x="152400" y="4881890"/>
            <a:ext cx="853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384886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DF92-A8CD-15D7-DE9E-EE4DC57EB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75" y="971550"/>
            <a:ext cx="5092962" cy="36323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9B487D-D154-F0AC-751D-2305236BDF4F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 using Latch ADE L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AB84-69AE-C1A9-D869-EAF538106A52}"/>
              </a:ext>
            </a:extLst>
          </p:cNvPr>
          <p:cNvSpPr txBox="1"/>
          <p:nvPr/>
        </p:nvSpPr>
        <p:spPr>
          <a:xfrm>
            <a:off x="228600" y="4881890"/>
            <a:ext cx="8458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3567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A44D2-0029-4AAD-54B4-5A93F8034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7" y="971550"/>
            <a:ext cx="9144000" cy="1963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4DA4E-0516-53E4-2947-2DD364B2C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" y="2909155"/>
            <a:ext cx="9144000" cy="10920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A5EFD5-71D1-1999-88FC-381EF5716EF6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 using Latch Waveform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7A8C3-E93D-E421-CA2E-4DD23EB43E06}"/>
              </a:ext>
            </a:extLst>
          </p:cNvPr>
          <p:cNvSpPr txBox="1"/>
          <p:nvPr/>
        </p:nvSpPr>
        <p:spPr>
          <a:xfrm>
            <a:off x="152400" y="4858669"/>
            <a:ext cx="853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184766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DB8CE-995B-0054-1A9D-7082A1259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745"/>
            <a:ext cx="4262034" cy="253800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A1852-6A22-B701-F846-57982C316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85341"/>
            <a:ext cx="4248368" cy="2965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740163-3868-93D3-47D6-346030BE4FD2}"/>
              </a:ext>
            </a:extLst>
          </p:cNvPr>
          <p:cNvSpPr txBox="1"/>
          <p:nvPr/>
        </p:nvSpPr>
        <p:spPr>
          <a:xfrm>
            <a:off x="1524000" y="4049578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4AEA8-AF92-238E-7ABD-110F99BBE70B}"/>
              </a:ext>
            </a:extLst>
          </p:cNvPr>
          <p:cNvSpPr txBox="1"/>
          <p:nvPr/>
        </p:nvSpPr>
        <p:spPr>
          <a:xfrm>
            <a:off x="6324600" y="4019550"/>
            <a:ext cx="25146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Symbol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75B2CB-E015-0E01-C9D5-64E8F95DCD4F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Precharge circuit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2E4BB-AB01-5862-FE2D-FE93C4CD4776}"/>
              </a:ext>
            </a:extLst>
          </p:cNvPr>
          <p:cNvSpPr txBox="1"/>
          <p:nvPr/>
        </p:nvSpPr>
        <p:spPr>
          <a:xfrm>
            <a:off x="183397" y="4881890"/>
            <a:ext cx="84393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35575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E6860-CE62-8CEF-2B28-6F0FDB7A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52550"/>
            <a:ext cx="4699242" cy="281954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F39810-5865-41B6-4501-7600D5A58500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/>
              <a:t>Precharge circuit test bench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38048-3DAF-9AC7-29E9-5011B6988CA3}"/>
              </a:ext>
            </a:extLst>
          </p:cNvPr>
          <p:cNvSpPr txBox="1"/>
          <p:nvPr/>
        </p:nvSpPr>
        <p:spPr>
          <a:xfrm>
            <a:off x="101721" y="4891254"/>
            <a:ext cx="8458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25796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184B6-A710-63DB-3D63-8FB6DC13F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49" y="971550"/>
            <a:ext cx="5112013" cy="359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1E6E37-C171-E346-18D2-07E90427BD56}"/>
              </a:ext>
            </a:extLst>
          </p:cNvPr>
          <p:cNvSpPr/>
          <p:nvPr/>
        </p:nvSpPr>
        <p:spPr>
          <a:xfrm>
            <a:off x="0" y="0"/>
            <a:ext cx="9144000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Precharge circuit ADE L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E9CA4-0E37-84CB-5289-F6A42B365495}"/>
              </a:ext>
            </a:extLst>
          </p:cNvPr>
          <p:cNvSpPr txBox="1"/>
          <p:nvPr/>
        </p:nvSpPr>
        <p:spPr>
          <a:xfrm>
            <a:off x="0" y="4868006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1431028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BE034-1B31-99D0-FFDD-AF38DD05C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950"/>
            <a:ext cx="9144000" cy="2619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B174C3-5D76-82E8-0AD3-963C6353489F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Precharge circuit Waveform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106AE-2AF9-4E80-C9F1-86ED72DD8FC5}"/>
              </a:ext>
            </a:extLst>
          </p:cNvPr>
          <p:cNvSpPr txBox="1"/>
          <p:nvPr/>
        </p:nvSpPr>
        <p:spPr>
          <a:xfrm>
            <a:off x="76200" y="4891254"/>
            <a:ext cx="8458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341429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92BF3-DA73-DCF1-7318-C5532D2A8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93718"/>
            <a:ext cx="4824815" cy="23686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62A9F2-8EC0-C816-60B2-981AB4BD7517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driver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0A827-F93B-C6F0-4872-7556428BB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692234"/>
            <a:ext cx="3596565" cy="13716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E9EF7-DDEF-64E7-27F4-54508445AE81}"/>
              </a:ext>
            </a:extLst>
          </p:cNvPr>
          <p:cNvSpPr txBox="1"/>
          <p:nvPr/>
        </p:nvSpPr>
        <p:spPr>
          <a:xfrm>
            <a:off x="1981200" y="3643787"/>
            <a:ext cx="130896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8E565-DC15-8400-3615-D1D3D1B7B275}"/>
              </a:ext>
            </a:extLst>
          </p:cNvPr>
          <p:cNvSpPr txBox="1"/>
          <p:nvPr/>
        </p:nvSpPr>
        <p:spPr>
          <a:xfrm>
            <a:off x="6653939" y="3643787"/>
            <a:ext cx="101772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D70EA-41FB-4963-C4CA-29B1357AD1B7}"/>
              </a:ext>
            </a:extLst>
          </p:cNvPr>
          <p:cNvSpPr txBox="1"/>
          <p:nvPr/>
        </p:nvSpPr>
        <p:spPr>
          <a:xfrm>
            <a:off x="186938" y="4881890"/>
            <a:ext cx="8686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21900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685A86-9106-37A5-C4F7-DDC3B7AB2530}"/>
              </a:ext>
            </a:extLst>
          </p:cNvPr>
          <p:cNvSpPr/>
          <p:nvPr/>
        </p:nvSpPr>
        <p:spPr>
          <a:xfrm>
            <a:off x="1600200" y="1514314"/>
            <a:ext cx="6477000" cy="190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98AA0-404A-E1EC-5333-FC6B69B9F5B2}"/>
              </a:ext>
            </a:extLst>
          </p:cNvPr>
          <p:cNvSpPr txBox="1"/>
          <p:nvPr/>
        </p:nvSpPr>
        <p:spPr>
          <a:xfrm>
            <a:off x="-15498" y="4805487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343108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AA745-7307-1031-43EA-FA341F64D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7" y="1263583"/>
            <a:ext cx="8649145" cy="26163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5BA474-12AE-4F73-59E7-FD7D12918CBA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driver test bench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65F0E-5750-A308-95C5-31901925FF75}"/>
              </a:ext>
            </a:extLst>
          </p:cNvPr>
          <p:cNvSpPr txBox="1"/>
          <p:nvPr/>
        </p:nvSpPr>
        <p:spPr>
          <a:xfrm>
            <a:off x="152400" y="4881890"/>
            <a:ext cx="8458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191015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8CFE5-F576-9C1B-1ED6-B70500EE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95350"/>
            <a:ext cx="5638800" cy="37091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516287-C641-DC18-1F01-534C6B79F505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driver ADE L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3136D-1C52-E7CB-5ED0-AD6A45F7C8C3}"/>
              </a:ext>
            </a:extLst>
          </p:cNvPr>
          <p:cNvSpPr txBox="1"/>
          <p:nvPr/>
        </p:nvSpPr>
        <p:spPr>
          <a:xfrm>
            <a:off x="233766" y="4899003"/>
            <a:ext cx="8915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235058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353495-9145-105F-C082-FFC68780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891"/>
            <a:ext cx="9144000" cy="2459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4C2AF9-A6DB-D2B3-C7AD-08D956BBF270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driver waveform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8FCB9-B29E-D51C-1DE9-0C24BA1683E9}"/>
              </a:ext>
            </a:extLst>
          </p:cNvPr>
          <p:cNvSpPr txBox="1"/>
          <p:nvPr/>
        </p:nvSpPr>
        <p:spPr>
          <a:xfrm>
            <a:off x="298056" y="4881890"/>
            <a:ext cx="853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343263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FE6AD-1E65-A34B-7B0B-C7159325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81150"/>
            <a:ext cx="7525137" cy="2876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7CA456-154B-BD65-9E3E-B6124AA96B36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 using Differential amplifier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D126E-2004-0FA0-7489-F644BAA81FA1}"/>
              </a:ext>
            </a:extLst>
          </p:cNvPr>
          <p:cNvSpPr txBox="1"/>
          <p:nvPr/>
        </p:nvSpPr>
        <p:spPr>
          <a:xfrm>
            <a:off x="152400" y="4881890"/>
            <a:ext cx="853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2854989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71277-EBAF-AB71-EC91-A5F107C3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" y="1001422"/>
            <a:ext cx="9144000" cy="2484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26613-14D8-494B-724B-CB3EC9BDE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" y="3456278"/>
            <a:ext cx="9144000" cy="1108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72D9E7-DB4D-77E4-CFCB-A6FE19FE1CAE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 Amplifier using Differential amplifier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32CD-7E93-2CA2-E02C-FA175BC9C2A2}"/>
              </a:ext>
            </a:extLst>
          </p:cNvPr>
          <p:cNvSpPr txBox="1"/>
          <p:nvPr/>
        </p:nvSpPr>
        <p:spPr>
          <a:xfrm>
            <a:off x="-13487" y="4881890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340979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72D9E7-DB4D-77E4-CFCB-A6FE19FE1CAE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2*4 Decoder Schematic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32CD-7E93-2CA2-E02C-FA175BC9C2A2}"/>
              </a:ext>
            </a:extLst>
          </p:cNvPr>
          <p:cNvSpPr txBox="1"/>
          <p:nvPr/>
        </p:nvSpPr>
        <p:spPr>
          <a:xfrm>
            <a:off x="-13487" y="4881890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A1BEF-817E-BDF5-595D-B0CBEF0D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5" y="1060372"/>
            <a:ext cx="8738049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72D9E7-DB4D-77E4-CFCB-A6FE19FE1CAE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2*4 Decoder Test Bench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32CD-7E93-2CA2-E02C-FA175BC9C2A2}"/>
              </a:ext>
            </a:extLst>
          </p:cNvPr>
          <p:cNvSpPr txBox="1"/>
          <p:nvPr/>
        </p:nvSpPr>
        <p:spPr>
          <a:xfrm>
            <a:off x="-13487" y="4881890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DF9E6-4796-F7A9-E4B9-0894F4FF4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07953"/>
            <a:ext cx="7991686" cy="28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8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72D9E7-DB4D-77E4-CFCB-A6FE19FE1CAE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 L For 2*4 Decoder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32CD-7E93-2CA2-E02C-FA175BC9C2A2}"/>
              </a:ext>
            </a:extLst>
          </p:cNvPr>
          <p:cNvSpPr txBox="1"/>
          <p:nvPr/>
        </p:nvSpPr>
        <p:spPr>
          <a:xfrm>
            <a:off x="-13487" y="4881890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B4912-87C3-C6F4-ED69-A83242553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95350"/>
            <a:ext cx="5181601" cy="37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6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72D9E7-DB4D-77E4-CFCB-A6FE19FE1CAE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2*4 Decoder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32CD-7E93-2CA2-E02C-FA175BC9C2A2}"/>
              </a:ext>
            </a:extLst>
          </p:cNvPr>
          <p:cNvSpPr txBox="1"/>
          <p:nvPr/>
        </p:nvSpPr>
        <p:spPr>
          <a:xfrm>
            <a:off x="-13487" y="4881890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46850-554D-013E-C919-05D64500B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065"/>
            <a:ext cx="9143995" cy="191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1FC3A-E31F-4754-E200-F29CD8010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530435"/>
            <a:ext cx="9067800" cy="163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47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72D9E7-DB4D-77E4-CFCB-A6FE19FE1CAE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 Decoder For  4*4 SRAM Schematic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32CD-7E93-2CA2-E02C-FA175BC9C2A2}"/>
              </a:ext>
            </a:extLst>
          </p:cNvPr>
          <p:cNvSpPr txBox="1"/>
          <p:nvPr/>
        </p:nvSpPr>
        <p:spPr>
          <a:xfrm>
            <a:off x="-13487" y="4881890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0F19C-E041-96B2-20A6-F5785B065E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60499"/>
            <a:ext cx="3816206" cy="16225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65DF1-B94D-C112-D6E9-1CFA93589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003218"/>
            <a:ext cx="3460928" cy="31370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BAB0F1-56BE-6FB9-E29B-1570C1115C30}"/>
              </a:ext>
            </a:extLst>
          </p:cNvPr>
          <p:cNvSpPr txBox="1"/>
          <p:nvPr/>
        </p:nvSpPr>
        <p:spPr>
          <a:xfrm>
            <a:off x="1676400" y="3942475"/>
            <a:ext cx="13380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02071-439F-5EA2-6BD6-5985DECABD0F}"/>
              </a:ext>
            </a:extLst>
          </p:cNvPr>
          <p:cNvSpPr txBox="1"/>
          <p:nvPr/>
        </p:nvSpPr>
        <p:spPr>
          <a:xfrm>
            <a:off x="6324600" y="4140279"/>
            <a:ext cx="9570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276590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042735-23A2-FDF0-3D1B-DFAABF908F92}"/>
              </a:ext>
            </a:extLst>
          </p:cNvPr>
          <p:cNvSpPr/>
          <p:nvPr/>
        </p:nvSpPr>
        <p:spPr>
          <a:xfrm>
            <a:off x="0" y="0"/>
            <a:ext cx="9144000" cy="514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/>
              <a:t>6T SRAM Cell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776F5-397F-84D7-02A9-D79DD0577BCD}"/>
              </a:ext>
            </a:extLst>
          </p:cNvPr>
          <p:cNvSpPr txBox="1"/>
          <p:nvPr/>
        </p:nvSpPr>
        <p:spPr>
          <a:xfrm>
            <a:off x="0" y="514350"/>
            <a:ext cx="9144000" cy="438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Cell size accounts for most of array size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   Reduce cell size at expense of complexity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6 T SRAM Cell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 </a:t>
            </a:r>
            <a:r>
              <a:rPr lang="en-US" sz="1600" dirty="0"/>
              <a:t>Used in most commercial chips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   Data stored in cross coupled inverters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Read: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   Precharge bit, bit_b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   Raise Wordline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Write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   Drive data onto bit, bit_b</a:t>
            </a:r>
          </a:p>
          <a:p>
            <a:pPr lvl="1" algn="ctr">
              <a:lnSpc>
                <a:spcPct val="150000"/>
              </a:lnSpc>
            </a:pPr>
            <a:r>
              <a:rPr lang="en-US" dirty="0"/>
              <a:t>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BDE93-D96F-93CB-432F-DDAF7D83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32433"/>
            <a:ext cx="3847856" cy="2253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EDBC64-469E-2396-0BA2-EDD39C2AB210}"/>
              </a:ext>
            </a:extLst>
          </p:cNvPr>
          <p:cNvSpPr txBox="1"/>
          <p:nvPr/>
        </p:nvSpPr>
        <p:spPr>
          <a:xfrm>
            <a:off x="0" y="4895036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03284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E743A-E74A-2160-3CCD-02B89DEAE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AB199F-8FB6-D238-77CD-6A66FF7AE7D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9E56B-577B-D73A-49A2-50011E3B0F4E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3*8 decoder(using nor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gate) using tsmc65nm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16467-7DC3-25C0-F523-699337B7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96509"/>
            <a:ext cx="3581400" cy="3213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51C16-FF2E-CDFC-D7CC-EA70E72AE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71550"/>
            <a:ext cx="2768707" cy="2819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816A5-5EE9-DB6F-1601-CE98C9660F4E}"/>
              </a:ext>
            </a:extLst>
          </p:cNvPr>
          <p:cNvSpPr txBox="1"/>
          <p:nvPr/>
        </p:nvSpPr>
        <p:spPr>
          <a:xfrm>
            <a:off x="1752600" y="4101434"/>
            <a:ext cx="12954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  <a:endParaRPr lang="en-US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AEC8C-5A41-CC85-A45B-E4CB8F558F7B}"/>
              </a:ext>
            </a:extLst>
          </p:cNvPr>
          <p:cNvSpPr txBox="1"/>
          <p:nvPr/>
        </p:nvSpPr>
        <p:spPr>
          <a:xfrm>
            <a:off x="6096002" y="4101114"/>
            <a:ext cx="10668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117101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4165-34C5-7B85-0D3B-D1589A49D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8E94BF7-DC1A-762C-2CE0-81EE829FEA2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C86B-85C2-FCBB-64BB-5AC71F71008E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3*8 decoder(using nor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gate) using tsmc65nm test bench</a:t>
            </a:r>
          </a:p>
          <a:p>
            <a:pPr algn="just"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2340C-8DB1-1B77-F6E1-570F1AE76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47314"/>
            <a:ext cx="7867759" cy="36137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8395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F82C-41D1-3341-F10B-A6B9B934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A020BB-98AB-182A-F651-A68766E83DC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E1E2E-02E3-24C1-790D-6869B7DAA0D0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 L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CA1FF-90B9-8FD6-8C16-04304C478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56" y="877220"/>
            <a:ext cx="5562600" cy="39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65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B5A66-5DA0-E875-F27E-B0288BFE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E01B1-1E61-49DA-D2E4-E3A7B4912E5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BD0B24-66AA-10F5-8423-C1BE64E3F59D}"/>
              </a:ext>
            </a:extLst>
          </p:cNvPr>
          <p:cNvSpPr/>
          <p:nvPr/>
        </p:nvSpPr>
        <p:spPr>
          <a:xfrm>
            <a:off x="11913" y="23515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41FD3-5595-7FE2-AD00-8B3A8F802D20}"/>
              </a:ext>
            </a:extLst>
          </p:cNvPr>
          <p:cNvSpPr txBox="1"/>
          <p:nvPr/>
        </p:nvSpPr>
        <p:spPr>
          <a:xfrm>
            <a:off x="2057400" y="20955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Static Random Access Memory (SRAM)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AC2391-F1DF-1927-6BF4-157CA53D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46486"/>
            <a:ext cx="3187034" cy="248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4335C77-F56B-BA22-20D7-16038C0A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87" y="1072254"/>
            <a:ext cx="2364981" cy="222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4D6B1A6-7961-F014-4757-C7773D14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21" y="946486"/>
            <a:ext cx="2943724" cy="248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466D1-DBFF-ECBB-5DAA-ECC91D645A8F}"/>
              </a:ext>
            </a:extLst>
          </p:cNvPr>
          <p:cNvSpPr txBox="1"/>
          <p:nvPr/>
        </p:nvSpPr>
        <p:spPr>
          <a:xfrm>
            <a:off x="94527" y="3510399"/>
            <a:ext cx="3408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Fig: Butterfly curve of 6T SRAM cell during Hold operation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7F284-8D99-97F9-085B-44A8E778BB5F}"/>
              </a:ext>
            </a:extLst>
          </p:cNvPr>
          <p:cNvSpPr txBox="1"/>
          <p:nvPr/>
        </p:nvSpPr>
        <p:spPr>
          <a:xfrm>
            <a:off x="3771900" y="3395371"/>
            <a:ext cx="23649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Fig: Butterfly curve of 6T SRAM cell during Write operation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DA8CD-35A8-BA9D-A875-DE19322A95AA}"/>
              </a:ext>
            </a:extLst>
          </p:cNvPr>
          <p:cNvSpPr txBox="1"/>
          <p:nvPr/>
        </p:nvSpPr>
        <p:spPr>
          <a:xfrm>
            <a:off x="6660876" y="3395371"/>
            <a:ext cx="24638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Fig: Butterfly curve of 6T SRAM cell during Read operation</a:t>
            </a:r>
            <a:endParaRPr lang="en-US" b="0" dirty="0">
              <a:effectLst/>
            </a:endParaRPr>
          </a:p>
          <a:p>
            <a:pPr rtl="0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read-SNM value is                                       207.5mV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9ED19-36ED-056C-66AA-605E1EE441D5}"/>
              </a:ext>
            </a:extLst>
          </p:cNvPr>
          <p:cNvSpPr txBox="1"/>
          <p:nvPr/>
        </p:nvSpPr>
        <p:spPr>
          <a:xfrm>
            <a:off x="541929" y="4189382"/>
            <a:ext cx="2276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Hold-SNM value is 640mV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0799C-9C7D-AC9A-D87D-544D6EC39CA7}"/>
              </a:ext>
            </a:extLst>
          </p:cNvPr>
          <p:cNvSpPr txBox="1"/>
          <p:nvPr/>
        </p:nvSpPr>
        <p:spPr>
          <a:xfrm>
            <a:off x="3826182" y="4250478"/>
            <a:ext cx="2334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write-SNM value is 258.5mV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47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72C47-D30D-A477-2530-A0A5CAE6B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B2BB17-D01D-6BFA-EA6E-ACE947D372E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9DFADB-043B-21F0-1B5A-F39E45494A50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>
                <a:latin typeface="Arial"/>
                <a:cs typeface="Arial"/>
              </a:rPr>
              <a:t>4x4 Sram Array schematic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FBAFB6-6EBF-A7BE-82B4-D13F9C9B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69008"/>
            <a:ext cx="3962400" cy="339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47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C2FE-68AE-37BE-0CCF-110A44958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9C7FDA-763A-F47D-6DD2-41394827148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0E0F27-1F5D-335E-BB13-732ECF31C3D4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Arial"/>
                <a:cs typeface="Arial"/>
              </a:rPr>
              <a:t>4x4 </a:t>
            </a:r>
            <a:r>
              <a:rPr lang="en-US" sz="1800" dirty="0" err="1">
                <a:latin typeface="Arial"/>
                <a:cs typeface="Arial"/>
              </a:rPr>
              <a:t>Sram</a:t>
            </a:r>
            <a:r>
              <a:rPr lang="en-US" sz="1800" dirty="0">
                <a:latin typeface="Arial"/>
                <a:cs typeface="Arial"/>
              </a:rPr>
              <a:t> Array symbol</a:t>
            </a:r>
          </a:p>
          <a:p>
            <a:pPr algn="just"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BBF01-4906-51C8-27D1-6584618AE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5913"/>
            <a:ext cx="9144000" cy="33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18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C2FE-68AE-37BE-0CCF-110A44958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9C7FDA-763A-F47D-6DD2-41394827148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0E0F27-1F5D-335E-BB13-732ECF31C3D4}"/>
              </a:ext>
            </a:extLst>
          </p:cNvPr>
          <p:cNvSpPr/>
          <p:nvPr/>
        </p:nvSpPr>
        <p:spPr>
          <a:xfrm>
            <a:off x="17510" y="1453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lang="en-US" sz="1800" b="1">
                <a:latin typeface="Arial"/>
                <a:cs typeface="Arial"/>
              </a:rPr>
              <a:t>4x4 Sram array operation</a:t>
            </a:r>
            <a:endParaRPr lang="en-US" sz="1800" b="1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8010B-B519-97DB-AF0E-48379C162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9144000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52D44C-4734-0DC9-BE7A-68E5DCAD5BD1}"/>
              </a:ext>
            </a:extLst>
          </p:cNvPr>
          <p:cNvSpPr/>
          <p:nvPr/>
        </p:nvSpPr>
        <p:spPr>
          <a:xfrm>
            <a:off x="914400" y="819149"/>
            <a:ext cx="7239000" cy="394031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First write-1 then read-1 in 4x4 </a:t>
            </a:r>
            <a:r>
              <a:rPr lang="en-US" sz="1800" dirty="0" err="1">
                <a:latin typeface="Arial"/>
                <a:cs typeface="Arial"/>
              </a:rPr>
              <a:t>sram</a:t>
            </a:r>
            <a:r>
              <a:rPr lang="en-US" sz="1800" dirty="0">
                <a:latin typeface="Arial"/>
                <a:cs typeface="Arial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594609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C2FE-68AE-37BE-0CCF-110A44958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9C7FDA-763A-F47D-6DD2-41394827148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0E0F27-1F5D-335E-BB13-732ECF31C3D4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31C89-2F67-39B6-ABED-2F9B910A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" y="1488531"/>
            <a:ext cx="9144000" cy="271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85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Nanoscale</a:t>
            </a:r>
            <a:r>
              <a:rPr spc="-10" dirty="0"/>
              <a:t> </a:t>
            </a:r>
            <a:r>
              <a:rPr spc="-85" dirty="0"/>
              <a:t>Devices,</a:t>
            </a:r>
            <a:r>
              <a:rPr spc="-10" dirty="0"/>
              <a:t> </a:t>
            </a:r>
            <a:r>
              <a:rPr spc="-114" dirty="0"/>
              <a:t>VLSI</a:t>
            </a:r>
            <a:r>
              <a:rPr spc="-10" dirty="0"/>
              <a:t> </a:t>
            </a:r>
            <a:r>
              <a:rPr spc="-80" dirty="0"/>
              <a:t>Circuit</a:t>
            </a:r>
            <a:r>
              <a:rPr spc="-10" dirty="0"/>
              <a:t> </a:t>
            </a:r>
            <a:r>
              <a:rPr spc="-90" dirty="0"/>
              <a:t>G</a:t>
            </a:r>
            <a:r>
              <a:rPr spc="-10" dirty="0"/>
              <a:t> </a:t>
            </a:r>
            <a:r>
              <a:rPr spc="-80" dirty="0"/>
              <a:t>System</a:t>
            </a:r>
            <a:r>
              <a:rPr spc="-10" dirty="0"/>
              <a:t> </a:t>
            </a:r>
            <a:r>
              <a:rPr spc="-90" dirty="0"/>
              <a:t>Design</a:t>
            </a:r>
            <a:r>
              <a:rPr spc="-10" dirty="0"/>
              <a:t> </a:t>
            </a:r>
            <a:r>
              <a:rPr spc="-80" dirty="0"/>
              <a:t>Research</a:t>
            </a:r>
            <a:r>
              <a:rPr spc="-10" dirty="0"/>
              <a:t> </a:t>
            </a:r>
            <a:r>
              <a:rPr spc="-80" dirty="0"/>
              <a:t>Group,</a:t>
            </a:r>
            <a:r>
              <a:rPr spc="-10" dirty="0"/>
              <a:t> </a:t>
            </a:r>
            <a:r>
              <a:rPr spc="-70" dirty="0"/>
              <a:t>Department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70" dirty="0"/>
              <a:t>Electrical</a:t>
            </a:r>
            <a:r>
              <a:rPr spc="-5" dirty="0"/>
              <a:t> </a:t>
            </a:r>
            <a:r>
              <a:rPr spc="-85" dirty="0"/>
              <a:t>Engineering,</a:t>
            </a:r>
            <a:r>
              <a:rPr spc="-10" dirty="0"/>
              <a:t> </a:t>
            </a:r>
            <a:r>
              <a:rPr spc="-110" dirty="0"/>
              <a:t>Indian</a:t>
            </a:r>
            <a:r>
              <a:rPr spc="-10" dirty="0"/>
              <a:t> </a:t>
            </a:r>
            <a:r>
              <a:rPr spc="-95" dirty="0"/>
              <a:t>Institute</a:t>
            </a:r>
            <a:r>
              <a:rPr spc="-10" dirty="0"/>
              <a:t> </a:t>
            </a:r>
            <a:r>
              <a:rPr spc="-30" dirty="0"/>
              <a:t>of</a:t>
            </a:r>
            <a:r>
              <a:rPr spc="-10" dirty="0"/>
              <a:t> </a:t>
            </a:r>
            <a:r>
              <a:rPr spc="-85" dirty="0"/>
              <a:t>Technology</a:t>
            </a:r>
            <a:r>
              <a:rPr spc="-10" dirty="0"/>
              <a:t> </a:t>
            </a:r>
            <a:r>
              <a:rPr spc="-45" dirty="0"/>
              <a:t>Indore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5FC8E-714D-D12E-3DC9-5C16BCFB2B09}"/>
              </a:ext>
            </a:extLst>
          </p:cNvPr>
          <p:cNvSpPr/>
          <p:nvPr/>
        </p:nvSpPr>
        <p:spPr>
          <a:xfrm>
            <a:off x="2748426" y="2110085"/>
            <a:ext cx="3647152" cy="11848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2"/>
                </a:solidFill>
                <a:effectLst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DD7EF1-BD8E-95C8-6000-AF58D7133D20}"/>
              </a:ext>
            </a:extLst>
          </p:cNvPr>
          <p:cNvSpPr/>
          <p:nvPr/>
        </p:nvSpPr>
        <p:spPr>
          <a:xfrm>
            <a:off x="0" y="-136224"/>
            <a:ext cx="9144000" cy="650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Read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0762D-845C-D7F3-8FDD-DE38ECA2172B}"/>
              </a:ext>
            </a:extLst>
          </p:cNvPr>
          <p:cNvSpPr txBox="1"/>
          <p:nvPr/>
        </p:nvSpPr>
        <p:spPr>
          <a:xfrm>
            <a:off x="-34871" y="593811"/>
            <a:ext cx="9067800" cy="364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Precharge both bitlines high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turn on wordline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bitlines will be pulled down by the cell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A=0,A_b=1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discharges, bit b stays high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But A bumps up slightly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must not flip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N1&gt;&gt;N2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0FF1C-2B9B-86CC-731E-8A6A6073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52417"/>
            <a:ext cx="2756022" cy="2667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3BC41-DE0A-52C7-C6F4-1EEBC91E102D}"/>
              </a:ext>
            </a:extLst>
          </p:cNvPr>
          <p:cNvSpPr txBox="1"/>
          <p:nvPr/>
        </p:nvSpPr>
        <p:spPr>
          <a:xfrm>
            <a:off x="38100" y="4857750"/>
            <a:ext cx="9067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1732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8CC0BF-9592-1798-4BB0-59AE6B017091}"/>
              </a:ext>
            </a:extLst>
          </p:cNvPr>
          <p:cNvSpPr/>
          <p:nvPr/>
        </p:nvSpPr>
        <p:spPr>
          <a:xfrm>
            <a:off x="0" y="-11301"/>
            <a:ext cx="9144000" cy="373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Write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6AE7B-94A9-BAA7-D78B-0CF6ECC1CFA5}"/>
              </a:ext>
            </a:extLst>
          </p:cNvPr>
          <p:cNvSpPr txBox="1"/>
          <p:nvPr/>
        </p:nvSpPr>
        <p:spPr>
          <a:xfrm>
            <a:off x="0" y="565775"/>
            <a:ext cx="9144000" cy="332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 one bitline high, the other low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turn on wordline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Bitline overpower cell with new value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A=0, A_b=1, bit=1, bit_b=0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A_b low, then A rises high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overpower feedback inverter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N2&gt;&gt;P1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42579-4DC6-68A2-B3D4-84C7A4EA4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13059"/>
            <a:ext cx="2025754" cy="2876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31478-1B7E-14E3-A6B6-BC484F5D87DD}"/>
              </a:ext>
            </a:extLst>
          </p:cNvPr>
          <p:cNvSpPr txBox="1"/>
          <p:nvPr/>
        </p:nvSpPr>
        <p:spPr>
          <a:xfrm>
            <a:off x="304800" y="4857750"/>
            <a:ext cx="8458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125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DF93D0-F214-D70F-8C90-52E7525953AC}"/>
              </a:ext>
            </a:extLst>
          </p:cNvPr>
          <p:cNvSpPr/>
          <p:nvPr/>
        </p:nvSpPr>
        <p:spPr>
          <a:xfrm>
            <a:off x="0" y="1"/>
            <a:ext cx="9144000" cy="438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Sizing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E2CAE-9807-B933-D72E-78D5276948CC}"/>
              </a:ext>
            </a:extLst>
          </p:cNvPr>
          <p:cNvSpPr txBox="1"/>
          <p:nvPr/>
        </p:nvSpPr>
        <p:spPr>
          <a:xfrm>
            <a:off x="0" y="669333"/>
            <a:ext cx="91440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bitlines </a:t>
            </a:r>
            <a:r>
              <a:rPr lang="en-US" dirty="0"/>
              <a:t>must not overpower inverters during reads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But low bitlines must write new value into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69564-00B7-6B94-905C-00923AE9D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85950"/>
            <a:ext cx="3200564" cy="2109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04192-2D24-68DC-FBC7-00F8263863EB}"/>
              </a:ext>
            </a:extLst>
          </p:cNvPr>
          <p:cNvSpPr txBox="1"/>
          <p:nvPr/>
        </p:nvSpPr>
        <p:spPr>
          <a:xfrm>
            <a:off x="152400" y="4857750"/>
            <a:ext cx="84581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9361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72D9E7-DB4D-77E4-CFCB-A6FE19FE1CAE}"/>
              </a:ext>
            </a:extLst>
          </p:cNvPr>
          <p:cNvSpPr/>
          <p:nvPr/>
        </p:nvSpPr>
        <p:spPr>
          <a:xfrm>
            <a:off x="-13487" y="0"/>
            <a:ext cx="9157487" cy="742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6T SRAM Schematic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32CD-7E93-2CA2-E02C-FA175BC9C2A2}"/>
              </a:ext>
            </a:extLst>
          </p:cNvPr>
          <p:cNvSpPr txBox="1"/>
          <p:nvPr/>
        </p:nvSpPr>
        <p:spPr>
          <a:xfrm>
            <a:off x="-13487" y="4881890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D7C61-F4F6-1869-74D0-332A840FA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894"/>
            <a:ext cx="3748814" cy="20344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06180-E20A-5E0C-3034-3FDA2DD35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237981"/>
            <a:ext cx="3961831" cy="28705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3D9033-B399-2601-6129-E0A595880C4D}"/>
              </a:ext>
            </a:extLst>
          </p:cNvPr>
          <p:cNvSpPr txBox="1"/>
          <p:nvPr/>
        </p:nvSpPr>
        <p:spPr>
          <a:xfrm>
            <a:off x="1524000" y="4108529"/>
            <a:ext cx="13380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0A711-71AA-92DA-0BFB-8F3B8F54E145}"/>
              </a:ext>
            </a:extLst>
          </p:cNvPr>
          <p:cNvSpPr txBox="1"/>
          <p:nvPr/>
        </p:nvSpPr>
        <p:spPr>
          <a:xfrm>
            <a:off x="6315562" y="4108529"/>
            <a:ext cx="112104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97613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365BA-64CE-6F29-3ABA-E7F65A934367}"/>
              </a:ext>
            </a:extLst>
          </p:cNvPr>
          <p:cNvSpPr/>
          <p:nvPr/>
        </p:nvSpPr>
        <p:spPr>
          <a:xfrm>
            <a:off x="0" y="0"/>
            <a:ext cx="9144000" cy="361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T SRAM Test Bench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1514F-71AE-D094-0D81-2BCD738F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54022"/>
            <a:ext cx="8763000" cy="30354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F32F13-AE28-5C51-C29B-200346F6CD18}"/>
              </a:ext>
            </a:extLst>
          </p:cNvPr>
          <p:cNvSpPr txBox="1"/>
          <p:nvPr/>
        </p:nvSpPr>
        <p:spPr>
          <a:xfrm>
            <a:off x="228600" y="4881890"/>
            <a:ext cx="8458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214785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32B84-82BB-2494-413B-E9DEC7A6D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2482"/>
            <a:ext cx="9144000" cy="31385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D9F862-92D9-06D3-2E6C-F106FA679ED3}"/>
              </a:ext>
            </a:extLst>
          </p:cNvPr>
          <p:cNvSpPr/>
          <p:nvPr/>
        </p:nvSpPr>
        <p:spPr>
          <a:xfrm>
            <a:off x="0" y="0"/>
            <a:ext cx="9144000" cy="438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T SRAM read 0 waveform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DC262-7F91-0DC6-40BF-7E3097051B05}"/>
              </a:ext>
            </a:extLst>
          </p:cNvPr>
          <p:cNvSpPr txBox="1"/>
          <p:nvPr/>
        </p:nvSpPr>
        <p:spPr>
          <a:xfrm>
            <a:off x="342900" y="4868006"/>
            <a:ext cx="8458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-75" dirty="0"/>
              <a:t>Nanoscale</a:t>
            </a:r>
            <a:r>
              <a:rPr lang="en-US" sz="1100" b="1" spc="-10" dirty="0"/>
              <a:t> </a:t>
            </a:r>
            <a:r>
              <a:rPr lang="en-US" sz="1100" b="1" spc="-85" dirty="0"/>
              <a:t>Devices,</a:t>
            </a:r>
            <a:r>
              <a:rPr lang="en-US" sz="1100" b="1" spc="-10" dirty="0"/>
              <a:t> </a:t>
            </a:r>
            <a:r>
              <a:rPr lang="en-US" sz="1100" b="1" spc="-114" dirty="0"/>
              <a:t>VLSI</a:t>
            </a:r>
            <a:r>
              <a:rPr lang="en-US" sz="1100" b="1" spc="-10" dirty="0"/>
              <a:t> </a:t>
            </a:r>
            <a:r>
              <a:rPr lang="en-US" sz="1100" b="1" spc="-80" dirty="0"/>
              <a:t>Circuit</a:t>
            </a:r>
            <a:r>
              <a:rPr lang="en-US" sz="1100" b="1" spc="-10" dirty="0"/>
              <a:t> </a:t>
            </a:r>
            <a:r>
              <a:rPr lang="en-US" sz="1100" b="1" spc="-90" dirty="0"/>
              <a:t>G</a:t>
            </a:r>
            <a:r>
              <a:rPr lang="en-US" sz="1100" b="1" spc="-10" dirty="0"/>
              <a:t> </a:t>
            </a:r>
            <a:r>
              <a:rPr lang="en-US" sz="1100" b="1" spc="-80" dirty="0"/>
              <a:t>System</a:t>
            </a:r>
            <a:r>
              <a:rPr lang="en-US" sz="1100" b="1" spc="-10" dirty="0"/>
              <a:t> </a:t>
            </a:r>
            <a:r>
              <a:rPr lang="en-US" sz="1100" b="1" spc="-90" dirty="0"/>
              <a:t>Design</a:t>
            </a:r>
            <a:r>
              <a:rPr lang="en-US" sz="1100" b="1" spc="-10" dirty="0"/>
              <a:t> </a:t>
            </a:r>
            <a:r>
              <a:rPr lang="en-US" sz="1100" b="1" spc="-80" dirty="0"/>
              <a:t>Research</a:t>
            </a:r>
            <a:r>
              <a:rPr lang="en-US" sz="1100" b="1" spc="-10" dirty="0"/>
              <a:t> </a:t>
            </a:r>
            <a:r>
              <a:rPr lang="en-US" sz="1100" b="1" spc="-80" dirty="0"/>
              <a:t>Group,</a:t>
            </a:r>
            <a:r>
              <a:rPr lang="en-US" sz="1100" b="1" spc="-10" dirty="0"/>
              <a:t> </a:t>
            </a:r>
            <a:r>
              <a:rPr lang="en-US" sz="1100" b="1" spc="-70" dirty="0"/>
              <a:t>Department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70" dirty="0"/>
              <a:t>Electrical</a:t>
            </a:r>
            <a:r>
              <a:rPr lang="en-US" sz="1100" b="1" spc="-5" dirty="0"/>
              <a:t> </a:t>
            </a:r>
            <a:r>
              <a:rPr lang="en-US" sz="1100" b="1" spc="-85" dirty="0"/>
              <a:t>Engineering,</a:t>
            </a:r>
            <a:r>
              <a:rPr lang="en-US" sz="1100" b="1" spc="-10" dirty="0"/>
              <a:t> </a:t>
            </a:r>
            <a:r>
              <a:rPr lang="en-US" sz="1100" b="1" spc="-110" dirty="0"/>
              <a:t>Indian</a:t>
            </a:r>
            <a:r>
              <a:rPr lang="en-US" sz="1100" b="1" spc="-10" dirty="0"/>
              <a:t> </a:t>
            </a:r>
            <a:r>
              <a:rPr lang="en-US" sz="1100" b="1" spc="-95" dirty="0"/>
              <a:t>Institute</a:t>
            </a:r>
            <a:r>
              <a:rPr lang="en-US" sz="1100" b="1" spc="-10" dirty="0"/>
              <a:t> </a:t>
            </a:r>
            <a:r>
              <a:rPr lang="en-US" sz="1100" b="1" spc="-30" dirty="0"/>
              <a:t>of</a:t>
            </a:r>
            <a:r>
              <a:rPr lang="en-US" sz="1100" b="1" spc="-10" dirty="0"/>
              <a:t> </a:t>
            </a:r>
            <a:r>
              <a:rPr lang="en-US" sz="1100" b="1" spc="-85" dirty="0"/>
              <a:t>Technology</a:t>
            </a:r>
            <a:r>
              <a:rPr lang="en-US" sz="1100" b="1" spc="-10" dirty="0"/>
              <a:t> </a:t>
            </a:r>
            <a:r>
              <a:rPr lang="en-US" sz="1100" b="1" spc="-45" dirty="0"/>
              <a:t>Indore</a:t>
            </a:r>
          </a:p>
        </p:txBody>
      </p:sp>
    </p:spTree>
    <p:extLst>
      <p:ext uri="{BB962C8B-B14F-4D97-AF65-F5344CB8AC3E}">
        <p14:creationId xmlns:p14="http://schemas.microsoft.com/office/powerpoint/2010/main" val="2856044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1228</Words>
  <Application>Microsoft Office PowerPoint</Application>
  <PresentationFormat>On-screen Show (16:9)</PresentationFormat>
  <Paragraphs>135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Times New Roman</vt:lpstr>
      <vt:lpstr>Verdana</vt:lpstr>
      <vt:lpstr>Wingdings</vt:lpstr>
      <vt:lpstr>Office Theme</vt:lpstr>
      <vt:lpstr>M.TECH. VDN LAB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Parvej_Progess_Report</dc:title>
  <dc:creator>Shivam Vaish</dc:creator>
  <cp:lastModifiedBy>Shivam Vaish</cp:lastModifiedBy>
  <cp:revision>53</cp:revision>
  <dcterms:created xsi:type="dcterms:W3CDTF">2024-01-28T12:11:40Z</dcterms:created>
  <dcterms:modified xsi:type="dcterms:W3CDTF">2024-10-21T16:59:27Z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2024-01-28T00:00:00Z</vt:filetime>
  </property>
  <property fmtid="{D5CDD505-2E9C-101B-9397-08002B2CF9AE}" pid="4" name="Producer">
    <vt:lpwstr>3-Heights(TM) PDF Security Shell 4.8.25.2 (http://www.pdf-tools.com)</vt:lpwstr>
  </property>
</Properties>
</file>